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21374100" cy="30276800"/>
  <p:notesSz cx="6858000" cy="9144000"/>
  <p:embeddedFontLst>
    <p:embeddedFont>
      <p:font typeface="Poppins Bold" pitchFamily="2" charset="77"/>
      <p:regular r:id="rId3"/>
      <p:bold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93" autoAdjust="0"/>
  </p:normalViewPr>
  <p:slideViewPr>
    <p:cSldViewPr>
      <p:cViewPr>
        <p:scale>
          <a:sx n="24" d="100"/>
          <a:sy n="24" d="100"/>
        </p:scale>
        <p:origin x="3280" y="3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097" y="235785"/>
            <a:ext cx="10336279" cy="826031"/>
            <a:chOff x="0" y="0"/>
            <a:chExt cx="13781705" cy="1101374"/>
          </a:xfrm>
        </p:grpSpPr>
        <p:sp>
          <p:nvSpPr>
            <p:cNvPr id="3" name="TextBox 3"/>
            <p:cNvSpPr txBox="1"/>
            <p:nvPr/>
          </p:nvSpPr>
          <p:spPr>
            <a:xfrm>
              <a:off x="2980064" y="-50690"/>
              <a:ext cx="10801641" cy="1141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61"/>
                </a:lnSpc>
              </a:pPr>
              <a:r>
                <a:rPr lang="en-US" sz="2145" b="1" dirty="0">
                  <a:solidFill>
                    <a:srgbClr val="0858B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INTERNATIONAL CONFERENCE ON ADVANCED MATERIALS </a:t>
              </a:r>
            </a:p>
            <a:p>
              <a:pPr algn="ctr">
                <a:lnSpc>
                  <a:spcPts val="3561"/>
                </a:lnSpc>
              </a:pPr>
              <a:r>
                <a:rPr lang="en-US" sz="2145" b="1" dirty="0">
                  <a:solidFill>
                    <a:srgbClr val="0858B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AND SUSTAINABLE DEVELOPMENT 2026</a:t>
              </a:r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103628"/>
              <a:ext cx="2980064" cy="894118"/>
            </a:xfrm>
            <a:custGeom>
              <a:avLst/>
              <a:gdLst/>
              <a:ahLst/>
              <a:cxnLst/>
              <a:rect l="l" t="t" r="r" b="b"/>
              <a:pathLst>
                <a:path w="2980064" h="894118">
                  <a:moveTo>
                    <a:pt x="0" y="0"/>
                  </a:moveTo>
                  <a:lnTo>
                    <a:pt x="2980064" y="0"/>
                  </a:lnTo>
                  <a:lnTo>
                    <a:pt x="2980064" y="894118"/>
                  </a:lnTo>
                  <a:lnTo>
                    <a:pt x="0" y="8941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49983"/>
              </a:stretch>
            </a:blipFill>
          </p:spPr>
          <p:txBody>
            <a:bodyPr/>
            <a:lstStyle/>
            <a:p>
              <a:endParaRPr lang="en-VN"/>
            </a:p>
          </p:txBody>
        </p:sp>
        <p:sp>
          <p:nvSpPr>
            <p:cNvPr id="5" name="AutoShape 5"/>
            <p:cNvSpPr/>
            <p:nvPr/>
          </p:nvSpPr>
          <p:spPr>
            <a:xfrm flipH="1">
              <a:off x="2954664" y="0"/>
              <a:ext cx="0" cy="1101374"/>
            </a:xfrm>
            <a:prstGeom prst="line">
              <a:avLst/>
            </a:prstGeom>
            <a:ln w="50800" cap="flat">
              <a:solidFill>
                <a:srgbClr val="0858B5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VN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214838" y="337847"/>
            <a:ext cx="9884197" cy="621906"/>
            <a:chOff x="0" y="0"/>
            <a:chExt cx="13178930" cy="829208"/>
          </a:xfrm>
        </p:grpSpPr>
        <p:sp>
          <p:nvSpPr>
            <p:cNvPr id="7" name="Freeform 7"/>
            <p:cNvSpPr/>
            <p:nvPr/>
          </p:nvSpPr>
          <p:spPr>
            <a:xfrm>
              <a:off x="0" y="130970"/>
              <a:ext cx="2789844" cy="567268"/>
            </a:xfrm>
            <a:custGeom>
              <a:avLst/>
              <a:gdLst/>
              <a:ahLst/>
              <a:cxnLst/>
              <a:rect l="l" t="t" r="r" b="b"/>
              <a:pathLst>
                <a:path w="2789844" h="567268">
                  <a:moveTo>
                    <a:pt x="0" y="0"/>
                  </a:moveTo>
                  <a:lnTo>
                    <a:pt x="2789844" y="0"/>
                  </a:lnTo>
                  <a:lnTo>
                    <a:pt x="2789844" y="567268"/>
                  </a:lnTo>
                  <a:lnTo>
                    <a:pt x="0" y="567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VN" dirty="0"/>
            </a:p>
          </p:txBody>
        </p:sp>
        <p:sp>
          <p:nvSpPr>
            <p:cNvPr id="8" name="Freeform 8"/>
            <p:cNvSpPr/>
            <p:nvPr/>
          </p:nvSpPr>
          <p:spPr>
            <a:xfrm>
              <a:off x="3223571" y="54065"/>
              <a:ext cx="1487816" cy="721078"/>
            </a:xfrm>
            <a:custGeom>
              <a:avLst/>
              <a:gdLst/>
              <a:ahLst/>
              <a:cxnLst/>
              <a:rect l="l" t="t" r="r" b="b"/>
              <a:pathLst>
                <a:path w="1487816" h="721078">
                  <a:moveTo>
                    <a:pt x="0" y="0"/>
                  </a:moveTo>
                  <a:lnTo>
                    <a:pt x="1487816" y="0"/>
                  </a:lnTo>
                  <a:lnTo>
                    <a:pt x="1487816" y="721078"/>
                  </a:lnTo>
                  <a:lnTo>
                    <a:pt x="0" y="721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22925" b="-22968"/>
              </a:stretch>
            </a:blipFill>
          </p:spPr>
          <p:txBody>
            <a:bodyPr/>
            <a:lstStyle/>
            <a:p>
              <a:endParaRPr lang="en-VN"/>
            </a:p>
          </p:txBody>
        </p:sp>
        <p:sp>
          <p:nvSpPr>
            <p:cNvPr id="9" name="Freeform 9"/>
            <p:cNvSpPr/>
            <p:nvPr/>
          </p:nvSpPr>
          <p:spPr>
            <a:xfrm>
              <a:off x="5237882" y="149412"/>
              <a:ext cx="1857917" cy="530384"/>
            </a:xfrm>
            <a:custGeom>
              <a:avLst/>
              <a:gdLst/>
              <a:ahLst/>
              <a:cxnLst/>
              <a:rect l="l" t="t" r="r" b="b"/>
              <a:pathLst>
                <a:path w="1857917" h="530384">
                  <a:moveTo>
                    <a:pt x="0" y="0"/>
                  </a:moveTo>
                  <a:lnTo>
                    <a:pt x="1857917" y="0"/>
                  </a:lnTo>
                  <a:lnTo>
                    <a:pt x="1857917" y="530384"/>
                  </a:lnTo>
                  <a:lnTo>
                    <a:pt x="0" y="5303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2607"/>
              </a:stretch>
            </a:blipFill>
          </p:spPr>
          <p:txBody>
            <a:bodyPr/>
            <a:lstStyle/>
            <a:p>
              <a:endParaRPr lang="en-VN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7569645" y="0"/>
              <a:ext cx="1075773" cy="829208"/>
            </a:xfrm>
            <a:custGeom>
              <a:avLst/>
              <a:gdLst/>
              <a:ahLst/>
              <a:cxnLst/>
              <a:rect l="l" t="t" r="r" b="b"/>
              <a:pathLst>
                <a:path w="1075773" h="829208">
                  <a:moveTo>
                    <a:pt x="0" y="0"/>
                  </a:moveTo>
                  <a:lnTo>
                    <a:pt x="1075773" y="0"/>
                  </a:lnTo>
                  <a:lnTo>
                    <a:pt x="1075773" y="829208"/>
                  </a:lnTo>
                  <a:lnTo>
                    <a:pt x="0" y="829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894" b="-1894"/>
              </a:stretch>
            </a:blipFill>
          </p:spPr>
          <p:txBody>
            <a:bodyPr/>
            <a:lstStyle/>
            <a:p>
              <a:endParaRPr lang="en-VN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9092939" y="73317"/>
              <a:ext cx="1532438" cy="682573"/>
            </a:xfrm>
            <a:custGeom>
              <a:avLst/>
              <a:gdLst/>
              <a:ahLst/>
              <a:cxnLst/>
              <a:rect l="l" t="t" r="r" b="b"/>
              <a:pathLst>
                <a:path w="1532438" h="682573">
                  <a:moveTo>
                    <a:pt x="0" y="0"/>
                  </a:moveTo>
                  <a:lnTo>
                    <a:pt x="1532438" y="0"/>
                  </a:lnTo>
                  <a:lnTo>
                    <a:pt x="1532438" y="682574"/>
                  </a:lnTo>
                  <a:lnTo>
                    <a:pt x="0" y="6825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VN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125548" y="13907"/>
              <a:ext cx="801394" cy="801394"/>
            </a:xfrm>
            <a:custGeom>
              <a:avLst/>
              <a:gdLst/>
              <a:ahLst/>
              <a:cxnLst/>
              <a:rect l="l" t="t" r="r" b="b"/>
              <a:pathLst>
                <a:path w="801394" h="801394">
                  <a:moveTo>
                    <a:pt x="0" y="0"/>
                  </a:moveTo>
                  <a:lnTo>
                    <a:pt x="801393" y="0"/>
                  </a:lnTo>
                  <a:lnTo>
                    <a:pt x="801393" y="801394"/>
                  </a:lnTo>
                  <a:lnTo>
                    <a:pt x="0" y="801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VN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2400787" y="0"/>
              <a:ext cx="778143" cy="829208"/>
            </a:xfrm>
            <a:custGeom>
              <a:avLst/>
              <a:gdLst/>
              <a:ahLst/>
              <a:cxnLst/>
              <a:rect l="l" t="t" r="r" b="b"/>
              <a:pathLst>
                <a:path w="778143" h="829208">
                  <a:moveTo>
                    <a:pt x="0" y="0"/>
                  </a:moveTo>
                  <a:lnTo>
                    <a:pt x="778143" y="0"/>
                  </a:lnTo>
                  <a:lnTo>
                    <a:pt x="778143" y="829208"/>
                  </a:lnTo>
                  <a:lnTo>
                    <a:pt x="0" y="829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VN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0" y="29148094"/>
            <a:ext cx="21384000" cy="1127906"/>
            <a:chOff x="0" y="0"/>
            <a:chExt cx="25816017" cy="136167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5816018" cy="1361674"/>
            </a:xfrm>
            <a:custGeom>
              <a:avLst/>
              <a:gdLst/>
              <a:ahLst/>
              <a:cxnLst/>
              <a:rect l="l" t="t" r="r" b="b"/>
              <a:pathLst>
                <a:path w="25816018" h="1361674">
                  <a:moveTo>
                    <a:pt x="0" y="0"/>
                  </a:moveTo>
                  <a:lnTo>
                    <a:pt x="25816018" y="0"/>
                  </a:lnTo>
                  <a:lnTo>
                    <a:pt x="25816018" y="1361674"/>
                  </a:lnTo>
                  <a:lnTo>
                    <a:pt x="0" y="1361674"/>
                  </a:lnTo>
                  <a:close/>
                </a:path>
              </a:pathLst>
            </a:custGeom>
            <a:solidFill>
              <a:srgbClr val="1957AB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VN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9525"/>
              <a:ext cx="25816017" cy="1371199"/>
            </a:xfrm>
            <a:prstGeom prst="rect">
              <a:avLst/>
            </a:prstGeom>
          </p:spPr>
          <p:txBody>
            <a:bodyPr lIns="8802" tIns="8802" rIns="8802" bIns="8802" rtlCol="0" anchor="ctr"/>
            <a:lstStyle/>
            <a:p>
              <a:pPr algn="ctr">
                <a:lnSpc>
                  <a:spcPts val="127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43910" y="28218456"/>
            <a:ext cx="1493591" cy="1353567"/>
            <a:chOff x="0" y="0"/>
            <a:chExt cx="812800" cy="7366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7366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1957AB"/>
              </a:solidFill>
              <a:prstDash val="solid"/>
              <a:miter/>
            </a:ln>
          </p:spPr>
          <p:txBody>
            <a:bodyPr/>
            <a:lstStyle/>
            <a:p>
              <a:endParaRPr lang="en-VN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4105674" y="29307741"/>
            <a:ext cx="6810629" cy="774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0"/>
              </a:lnSpc>
            </a:pPr>
            <a:r>
              <a:rPr lang="en-US" sz="2150" b="1" spc="-21" dirty="0">
                <a:solidFill>
                  <a:srgbClr val="FEFFFF"/>
                </a:solidFill>
                <a:latin typeface="Poppins Bold"/>
                <a:ea typeface="Poppins Bold"/>
                <a:cs typeface="Poppins Bold"/>
                <a:sym typeface="Poppins Bold"/>
              </a:rPr>
              <a:t>TON  DUC THANG UNIVERSITY, HO CHI MINH CITY</a:t>
            </a:r>
          </a:p>
          <a:p>
            <a:pPr algn="ctr">
              <a:lnSpc>
                <a:spcPts val="3010"/>
              </a:lnSpc>
            </a:pPr>
            <a:r>
              <a:rPr lang="en-US" sz="2150" b="1" spc="-21" dirty="0">
                <a:solidFill>
                  <a:srgbClr val="FEFFFF"/>
                </a:solidFill>
                <a:latin typeface="Poppins Bold"/>
                <a:ea typeface="Poppins Bold"/>
                <a:cs typeface="Poppins Bold"/>
                <a:sym typeface="Poppins Bold"/>
              </a:rPr>
              <a:t> 12</a:t>
            </a:r>
            <a:r>
              <a:rPr lang="en-US" sz="2150" b="1" spc="-21" baseline="30000" dirty="0">
                <a:solidFill>
                  <a:srgbClr val="FEFFFF"/>
                </a:solidFill>
                <a:latin typeface="Poppins Bold"/>
                <a:ea typeface="Poppins Bold"/>
                <a:cs typeface="Poppins Bold"/>
                <a:sym typeface="Poppins Bold"/>
              </a:rPr>
              <a:t>th</a:t>
            </a:r>
            <a:r>
              <a:rPr lang="en-US" sz="2150" b="1" spc="-21" dirty="0">
                <a:solidFill>
                  <a:srgbClr val="FEFFFF"/>
                </a:solidFill>
                <a:latin typeface="Poppins Bold"/>
                <a:ea typeface="Poppins Bold"/>
                <a:cs typeface="Poppins Bold"/>
                <a:sym typeface="Poppins Bold"/>
              </a:rPr>
              <a:t>-15</a:t>
            </a:r>
            <a:r>
              <a:rPr lang="en-US" sz="2150" b="1" spc="-21" baseline="30000" dirty="0">
                <a:solidFill>
                  <a:srgbClr val="FEFFFF"/>
                </a:solidFill>
                <a:latin typeface="Poppins Bold"/>
                <a:ea typeface="Poppins Bold"/>
                <a:cs typeface="Poppins Bold"/>
                <a:sym typeface="Poppins Bold"/>
              </a:rPr>
              <a:t>th</a:t>
            </a:r>
            <a:r>
              <a:rPr lang="en-US" sz="2150" b="1" spc="-21" dirty="0">
                <a:solidFill>
                  <a:srgbClr val="FEFFFF"/>
                </a:solidFill>
                <a:latin typeface="Poppins Bold"/>
                <a:ea typeface="Poppins Bold"/>
                <a:cs typeface="Poppins Bold"/>
                <a:sym typeface="Poppins Bold"/>
              </a:rPr>
              <a:t> July 2026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83933" y="28540450"/>
            <a:ext cx="1213544" cy="8553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>
                <a:solidFill>
                  <a:srgbClr val="ED252A"/>
                </a:solidFill>
                <a:latin typeface="Poppins Bold"/>
                <a:ea typeface="Poppins Bold"/>
                <a:cs typeface="Poppins Bold"/>
                <a:sym typeface="Poppins Bold"/>
              </a:rPr>
              <a:t>ID</a:t>
            </a:r>
          </a:p>
          <a:p>
            <a:pPr algn="ctr">
              <a:lnSpc>
                <a:spcPts val="3359"/>
              </a:lnSpc>
            </a:pPr>
            <a:endParaRPr lang="en-US" sz="2400" b="1" dirty="0">
              <a:solidFill>
                <a:srgbClr val="ED252A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</Words>
  <Application>Microsoft Macintosh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Poppins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Ấn phẩm_icamsd2026_6.2026</dc:title>
  <cp:lastModifiedBy>Kim Dung</cp:lastModifiedBy>
  <cp:revision>2</cp:revision>
  <dcterms:created xsi:type="dcterms:W3CDTF">2006-08-16T00:00:00Z</dcterms:created>
  <dcterms:modified xsi:type="dcterms:W3CDTF">2026-06-16T07:39:14Z</dcterms:modified>
  <dc:identifier>DAHL8W6Oygo</dc:identifier>
</cp:coreProperties>
</file>